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5" r:id="rId2"/>
    <p:sldId id="266" r:id="rId3"/>
    <p:sldId id="488" r:id="rId4"/>
    <p:sldId id="489" r:id="rId5"/>
    <p:sldId id="490" r:id="rId6"/>
    <p:sldId id="491" r:id="rId7"/>
    <p:sldId id="492" r:id="rId8"/>
    <p:sldId id="493" r:id="rId9"/>
    <p:sldId id="267" r:id="rId10"/>
    <p:sldId id="268" r:id="rId11"/>
    <p:sldId id="494" r:id="rId12"/>
    <p:sldId id="339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4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FD458-B5D8-ED4E-A1C2-0C277F3EAF3B}" type="datetimeFigureOut">
              <a:rPr lang="en-DE" smtClean="0"/>
              <a:t>1/11/22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EEBB5-A6F9-9B4F-89A3-AA6B0A97BCA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06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16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90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66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508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63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57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80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10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A7DB4-B3B2-49B8-A311-34ECBE680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F50F39-8678-4EC6-8EA4-305112FB0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AC95C-DEFD-46BA-83B7-1CB08B54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B13DBF-2BC6-465D-97A1-A24A54FB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B49F55-3AD8-4AD6-94C6-87EC6E6F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12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426F-D063-4163-B1B0-FB1E4526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7C2C61-E5DD-4E1F-AAA8-9FB8FDF42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B3FBF5-DF56-4ADC-8678-C4E3258F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BD3436-1839-45CE-994A-1735BB21F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771831-8A0D-4D23-8313-A831A0FF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2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1274C38-018B-42EB-B25D-9C576A852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E615A7-95E7-476B-A705-7844944A9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F91CC-4964-46E3-8F6C-CDD444C5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F78F97-3578-43CA-BB56-EA348FDF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B97A5F-9E72-4B05-8F7F-EB8788F8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25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313EF-7379-4072-A817-95B27B3D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56DBF1-9DA1-4FC0-9C05-4B68F798E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9FB7BA-EDB6-42C4-AE1C-5B1FDCA7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EC044-EC78-4640-B138-7191B1B3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14E029-F2BC-4011-AFB3-2536E911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57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F1A67-5BAD-4299-9AB4-688C9874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28E4EC-AFA1-4F50-9395-5FC22812C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63976-BFC1-46A2-9437-D74E8074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208C61-80DC-4980-B744-C30D3438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203C7-752F-4945-BD87-ACD0D2B9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21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B04DF-F002-4B18-972A-A948373B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58798-33D3-403E-A5EB-242DAB022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F1FA74-4393-4416-9B53-8033B42A0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BE9700-914E-416E-9983-01E22F50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F6650A-5B8D-4F37-93BD-786A0D60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B25D9-B8F6-47CC-89B2-261A7B9C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51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FCD0C-C163-43D4-9793-6C4D8CE1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6C2153-B5D3-45EF-A6EB-9FF97E9C5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EF36FF-1246-45E1-87A2-F34C3CCF0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43662D-742D-482C-A9FC-C0EA09451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A5FF2E2-1146-482D-9993-57C0A0E22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02466D-BBB0-4AAF-86D2-95E0D4DD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72CFDF-87E4-4D94-965E-CA9D213F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0481AB-29C7-4490-89C2-4E5EFD10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20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7AD38-3364-4EE3-A124-A0CC5072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08E125-7C6B-41A7-A503-BFFCB436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6D4815-9C48-446F-8549-05863423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D8CAB6-6C7D-4C99-B015-2D6484E2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88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A7ED00-6552-4009-8FDD-C3E8C128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1F5A78-0384-4C14-82EA-14B1453B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E24A6E-2DA4-4C77-83D6-B3F26904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5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F5694-4366-48F7-9507-002E3646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333673-6175-4BEC-B5D2-D96AC535A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46513C-DFE9-4D49-8C12-760BF591A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74FA27-BC91-46C3-9042-070B8BF3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A97997-B2F1-42EB-AF6B-C7A961E4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700F6C-83D7-4FA4-8294-A7FDF6CA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25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23D4-A381-4BF0-BAD2-7F2484B6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089362-6C5B-40B3-A1A9-9E1857514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8A7425-A221-4359-88E4-14721F6EA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27E6B5-1965-4202-BFF7-CB7445F0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F70A19-0669-4F2E-BC5D-16E9A75C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B57440-07F6-4FCA-8F91-63F437CB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01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6E46E6B-73F4-4C92-BF12-70EFD3D3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738926-FF9E-4FED-BDBD-AA394DE2D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CBBE30-03C6-41AD-BC21-2A7FEFFA6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3C1EE-823E-4293-BDFA-E4715EDD6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15ECB2-E238-4AD4-94A3-BE01B50E7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83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241300" y="4368800"/>
            <a:ext cx="11658400" cy="203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482500" y="254001"/>
            <a:ext cx="11176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WP3 High-dimensional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profiling</a:t>
            </a:r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drug</a:t>
            </a:r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effects</a:t>
            </a:r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organoids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3" descr="Figure_1_Article_v2.png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157" y="1862918"/>
            <a:ext cx="11175996" cy="22851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482500" y="4664980"/>
            <a:ext cx="11607399" cy="143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ngoing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optimize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image-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single-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outside of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organoid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v1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benchmarking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WP1/2)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biologically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6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302B-972C-FC45-8034-1BB30995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746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/>
                <a:cs typeface="Arial"/>
              </a:rPr>
              <a:t>WP3 On-</a:t>
            </a:r>
            <a:r>
              <a:rPr lang="de-DE" sz="2800" dirty="0" err="1">
                <a:latin typeface="Arial"/>
                <a:cs typeface="Arial"/>
              </a:rPr>
              <a:t>going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project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specification</a:t>
            </a:r>
            <a:endParaRPr lang="de-DE" sz="2800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B8DE-C50D-0A48-ABAD-155574DB2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447799"/>
            <a:ext cx="11294140" cy="5077691"/>
          </a:xfrm>
        </p:spPr>
        <p:txBody>
          <a:bodyPr>
            <a:normAutofit/>
          </a:bodyPr>
          <a:lstStyle/>
          <a:p>
            <a:pPr marL="304793" indent="0">
              <a:lnSpc>
                <a:spcPct val="100000"/>
              </a:lnSpc>
              <a:buNone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Established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04793" indent="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50%ENA-Nic/RPMI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hydrogel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suspension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tissue-culture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treated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plates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3" indent="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7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assay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  <a:p>
            <a:pPr marL="304793" indent="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 DNA,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actin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10x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304793" indent="0">
              <a:lnSpc>
                <a:spcPct val="100000"/>
              </a:lnSpc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3" indent="0">
              <a:lnSpc>
                <a:spcPct val="100000"/>
              </a:lnSpc>
              <a:buNone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04793" indent="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IL2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04793" indent="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compound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04793" indent="0">
              <a:lnSpc>
                <a:spcPct val="100000"/>
              </a:lnSpc>
            </a:pPr>
            <a:endParaRPr lang="de-DE" dirty="0"/>
          </a:p>
          <a:p>
            <a:pPr marL="304793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09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302B-972C-FC45-8034-1BB30995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746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/>
                <a:cs typeface="Arial"/>
              </a:rPr>
              <a:t>WP3 </a:t>
            </a:r>
            <a:r>
              <a:rPr lang="de-DE" sz="2800" dirty="0" err="1">
                <a:latin typeface="Arial"/>
                <a:cs typeface="Arial"/>
              </a:rPr>
              <a:t>next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steps</a:t>
            </a:r>
            <a:endParaRPr lang="de-DE" sz="2800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B8DE-C50D-0A48-ABAD-155574DB2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447799"/>
            <a:ext cx="11294140" cy="5077691"/>
          </a:xfrm>
        </p:spPr>
        <p:txBody>
          <a:bodyPr>
            <a:normAutofit/>
          </a:bodyPr>
          <a:lstStyle/>
          <a:p>
            <a:pPr marL="761993" indent="-45720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First Immune-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193" lvl="1" indent="-457200">
              <a:lnSpc>
                <a:spcPct val="100000"/>
              </a:lnSpc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Validation of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193" lvl="1" indent="-457200">
              <a:lnSpc>
                <a:spcPct val="100000"/>
              </a:lnSpc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Validation of E:T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titration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193" lvl="1" indent="-457200">
              <a:lnSpc>
                <a:spcPct val="100000"/>
              </a:lnSpc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1993" indent="-45720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Image Analysis</a:t>
            </a:r>
          </a:p>
          <a:p>
            <a:pPr marL="1219193" lvl="1" indent="-457200">
              <a:lnSpc>
                <a:spcPct val="100000"/>
              </a:lnSpc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compression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193" lvl="1" indent="-457200">
              <a:lnSpc>
                <a:spcPct val="100000"/>
              </a:lnSpc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projection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193" lvl="1" indent="-457200">
              <a:lnSpc>
                <a:spcPct val="100000"/>
              </a:lnSpc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leukocytes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3" indent="0">
              <a:lnSpc>
                <a:spcPct val="100000"/>
              </a:lnSpc>
              <a:buNone/>
            </a:pPr>
            <a:endParaRPr lang="de-DE" dirty="0"/>
          </a:p>
          <a:p>
            <a:pPr marL="304793" indent="0">
              <a:lnSpc>
                <a:spcPct val="100000"/>
              </a:lnSpc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053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137" y="1125538"/>
            <a:ext cx="5735314" cy="5394961"/>
          </a:xfrm>
          <a:prstGeom prst="rect">
            <a:avLst/>
          </a:prstGeom>
        </p:spPr>
      </p:pic>
      <p:sp>
        <p:nvSpPr>
          <p:cNvPr id="8" name="Rechteck 4">
            <a:extLst>
              <a:ext uri="{FF2B5EF4-FFF2-40B4-BE49-F238E27FC236}">
                <a16:creationId xmlns:a16="http://schemas.microsoft.com/office/drawing/2014/main" id="{A7FA2B61-79A7-0548-B96B-20E0AD944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32657"/>
            <a:ext cx="9017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de-DE" alt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Overview</a:t>
            </a: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de-DE" alt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of</a:t>
            </a: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de-DE" alt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the</a:t>
            </a: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original </a:t>
            </a:r>
            <a:r>
              <a:rPr kumimoji="0" lang="de-DE" alt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work</a:t>
            </a: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plan </a:t>
            </a:r>
          </a:p>
        </p:txBody>
      </p:sp>
      <p:cxnSp>
        <p:nvCxnSpPr>
          <p:cNvPr id="9" name="Gerade Verbindung 6">
            <a:extLst>
              <a:ext uri="{FF2B5EF4-FFF2-40B4-BE49-F238E27FC236}">
                <a16:creationId xmlns:a16="http://schemas.microsoft.com/office/drawing/2014/main" id="{AA19C0FE-696E-4F47-8893-58332BEE486F}"/>
              </a:ext>
            </a:extLst>
          </p:cNvPr>
          <p:cNvCxnSpPr/>
          <p:nvPr/>
        </p:nvCxnSpPr>
        <p:spPr>
          <a:xfrm>
            <a:off x="1651000" y="1125538"/>
            <a:ext cx="889158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83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58C8-7FC1-EA48-8642-3582F6A4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/>
                <a:cs typeface="Arial"/>
              </a:rPr>
              <a:t>WP3 </a:t>
            </a:r>
            <a:r>
              <a:rPr lang="de-DE" sz="2800" dirty="0" err="1">
                <a:latin typeface="Arial"/>
                <a:cs typeface="Arial"/>
              </a:rPr>
              <a:t>Integrating</a:t>
            </a:r>
            <a:r>
              <a:rPr lang="de-DE" sz="2800" dirty="0">
                <a:latin typeface="Arial"/>
                <a:cs typeface="Arial"/>
              </a:rPr>
              <a:t> multiple </a:t>
            </a:r>
            <a:r>
              <a:rPr lang="de-DE" sz="2800" dirty="0" err="1">
                <a:latin typeface="Arial"/>
                <a:cs typeface="Arial"/>
              </a:rPr>
              <a:t>biological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data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modalities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to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understand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organoid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phenotype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profiles</a:t>
            </a:r>
            <a:endParaRPr lang="de-DE" sz="2800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3462C-6038-C744-95D2-AC0DAC48E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1442621"/>
            <a:ext cx="10515600" cy="28633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59054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enables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integrate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modalities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score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organoids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of multi-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omics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4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4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discovered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links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IGF-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signaling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organoid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sensitivity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MEK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IGFR1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inhibitors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FED82-B956-FC49-B65C-828CCE0D7F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4270187"/>
            <a:ext cx="2616200" cy="2436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2413E-1449-5744-B288-0BCEA995B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4422587"/>
            <a:ext cx="2657554" cy="225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29ADE-C5F8-8740-8D13-895853B5A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353" y="4344054"/>
            <a:ext cx="4260603" cy="21094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653FAA-27FA-024C-9AA2-039F0F189383}"/>
              </a:ext>
            </a:extLst>
          </p:cNvPr>
          <p:cNvSpPr/>
          <p:nvPr/>
        </p:nvSpPr>
        <p:spPr>
          <a:xfrm>
            <a:off x="824832" y="3904256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CC791-3A74-BF48-9EF1-1C277B77939C}"/>
              </a:ext>
            </a:extLst>
          </p:cNvPr>
          <p:cNvSpPr/>
          <p:nvPr/>
        </p:nvSpPr>
        <p:spPr>
          <a:xfrm>
            <a:off x="101600" y="5999412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D2AA56-4F77-794E-BCEA-E18DD9D0E816}"/>
              </a:ext>
            </a:extLst>
          </p:cNvPr>
          <p:cNvSpPr/>
          <p:nvPr/>
        </p:nvSpPr>
        <p:spPr>
          <a:xfrm>
            <a:off x="3593432" y="3830389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FF2970-32C1-8546-A6F7-53F1ADF0DCBF}"/>
              </a:ext>
            </a:extLst>
          </p:cNvPr>
          <p:cNvSpPr/>
          <p:nvPr/>
        </p:nvSpPr>
        <p:spPr>
          <a:xfrm>
            <a:off x="852818" y="5997751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85BF9-AD9E-5E40-A54A-6252229E2EA6}"/>
              </a:ext>
            </a:extLst>
          </p:cNvPr>
          <p:cNvSpPr/>
          <p:nvPr/>
        </p:nvSpPr>
        <p:spPr>
          <a:xfrm>
            <a:off x="3896895" y="3959054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E95FD-D1E4-3E43-8483-E493BB70E272}"/>
              </a:ext>
            </a:extLst>
          </p:cNvPr>
          <p:cNvSpPr/>
          <p:nvPr/>
        </p:nvSpPr>
        <p:spPr>
          <a:xfrm>
            <a:off x="6914816" y="3881191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1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DAAA6D-BAC7-0A41-9B65-DC1ADEFD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/>
                <a:cs typeface="Arial"/>
              </a:rPr>
              <a:t>WP3 Image-</a:t>
            </a:r>
            <a:r>
              <a:rPr lang="de-DE" sz="2800" dirty="0" err="1">
                <a:latin typeface="Arial"/>
                <a:cs typeface="Arial"/>
              </a:rPr>
              <a:t>based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profiling</a:t>
            </a:r>
            <a:r>
              <a:rPr lang="de-DE" sz="2800" dirty="0">
                <a:latin typeface="Arial"/>
                <a:cs typeface="Arial"/>
              </a:rPr>
              <a:t> of </a:t>
            </a:r>
            <a:r>
              <a:rPr lang="de-DE" sz="2800" dirty="0" err="1">
                <a:latin typeface="Arial"/>
                <a:cs typeface="Arial"/>
              </a:rPr>
              <a:t>organoid</a:t>
            </a:r>
            <a:r>
              <a:rPr lang="de-DE" sz="2800" dirty="0">
                <a:latin typeface="Arial"/>
                <a:cs typeface="Arial"/>
              </a:rPr>
              <a:t> – PBMC </a:t>
            </a:r>
            <a:r>
              <a:rPr lang="de-DE" sz="2800" dirty="0" err="1">
                <a:latin typeface="Arial"/>
                <a:cs typeface="Arial"/>
              </a:rPr>
              <a:t>engagement</a:t>
            </a:r>
            <a:endParaRPr lang="de-DE" sz="2800" dirty="0">
              <a:latin typeface="Arial"/>
              <a:cs typeface="Arial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F5B7191-7A99-4846-8767-7692F27CB63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371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Liquid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handling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platform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following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conditions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Library of FDA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approved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small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molecules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at 5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PBMC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without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cancer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organoid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PBMC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without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hydrogel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matrix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PBMC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following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media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conditions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ENA +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Nicotinamide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organoid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optimized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medium)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ENA -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Nicotinamide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50% ENA/RPMI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RPMI (PBMC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optimized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medium)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66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B24062-26F0-684B-AF25-8C49E591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005" y="1429988"/>
            <a:ext cx="4233180" cy="4233180"/>
          </a:xfrm>
          <a:ln>
            <a:solidFill>
              <a:schemeClr val="bg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573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WP3 Image-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based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profiling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of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organoid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– PBMC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engagement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1D055-BDA4-E64D-92B0-C5CD45AB3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805" y="1429988"/>
            <a:ext cx="4233180" cy="42331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71556A-4334-A44E-A574-A9BA8C981050}"/>
              </a:ext>
            </a:extLst>
          </p:cNvPr>
          <p:cNvSpPr txBox="1"/>
          <p:nvPr/>
        </p:nvSpPr>
        <p:spPr>
          <a:xfrm>
            <a:off x="1625005" y="5826642"/>
            <a:ext cx="423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DMSO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D080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PBMC 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ConA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DAPI,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Phalloidin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1EE69-F98D-B44E-B81D-09AE2C4399D5}"/>
              </a:ext>
            </a:extLst>
          </p:cNvPr>
          <p:cNvSpPr txBox="1"/>
          <p:nvPr/>
        </p:nvSpPr>
        <p:spPr>
          <a:xfrm>
            <a:off x="6120805" y="5828344"/>
            <a:ext cx="423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Bortezomib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D080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PBMC 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ConA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DAPI,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Phalloidin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8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8" y="355862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WP3 - Culture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conditions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have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biologically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significant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influence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on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organoid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growth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4F2495-E659-524F-B4F8-9AA2BF3F8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1" y="1738436"/>
            <a:ext cx="4343386" cy="4343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18E7A-A5CE-034C-966F-B9538F92E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293" y="1736997"/>
            <a:ext cx="4350983" cy="43509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BB2B5E-5595-0A47-A5E1-9C52A43C6E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485" y="1738436"/>
            <a:ext cx="4343386" cy="4343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ABA237-BEE4-E345-BE8A-B430E2F2A3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148" y="1736997"/>
            <a:ext cx="2881916" cy="43509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158562-2BCE-9046-A6CB-08A2F7AA7595}"/>
              </a:ext>
            </a:extLst>
          </p:cNvPr>
          <p:cNvSpPr txBox="1"/>
          <p:nvPr/>
        </p:nvSpPr>
        <p:spPr>
          <a:xfrm>
            <a:off x="197148" y="6131947"/>
            <a:ext cx="180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ENA+Nic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4A7BD-BA38-9C4F-A98C-DC98F992588A}"/>
              </a:ext>
            </a:extLst>
          </p:cNvPr>
          <p:cNvSpPr txBox="1"/>
          <p:nvPr/>
        </p:nvSpPr>
        <p:spPr>
          <a:xfrm>
            <a:off x="3079064" y="6131947"/>
            <a:ext cx="180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5F24AB-CDA3-F544-BBE9-4245BE9F18F8}"/>
              </a:ext>
            </a:extLst>
          </p:cNvPr>
          <p:cNvSpPr txBox="1"/>
          <p:nvPr/>
        </p:nvSpPr>
        <p:spPr>
          <a:xfrm>
            <a:off x="6059871" y="6131947"/>
            <a:ext cx="246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ED255B-69F8-604E-9E5D-463C547C4C3B}"/>
              </a:ext>
            </a:extLst>
          </p:cNvPr>
          <p:cNvSpPr txBox="1"/>
          <p:nvPr/>
        </p:nvSpPr>
        <p:spPr>
          <a:xfrm>
            <a:off x="9002721" y="6129570"/>
            <a:ext cx="246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hydrogel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6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78" y="30278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WP3 - Culture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conditions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have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biologically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significant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influence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on PBMC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viability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state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4F2495-E659-524F-B4F8-9AA2BF3F8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1" y="1738436"/>
            <a:ext cx="4343386" cy="4343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B229F7-345F-0E45-BC8F-A452788B1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1" y="1738436"/>
            <a:ext cx="4343386" cy="4343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48EDA-69BE-1048-92C3-7E08E33789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723" y="1748403"/>
            <a:ext cx="4312151" cy="43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799FC-5994-564F-B558-C4F6C2A2C6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211" y="1748403"/>
            <a:ext cx="4313942" cy="4313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55AD6-2E13-1644-AED0-440E044D84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178" y="1748403"/>
            <a:ext cx="2952729" cy="4323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835E7E-0BD9-F54E-843D-AF4D61C8E4AB}"/>
              </a:ext>
            </a:extLst>
          </p:cNvPr>
          <p:cNvSpPr txBox="1"/>
          <p:nvPr/>
        </p:nvSpPr>
        <p:spPr>
          <a:xfrm>
            <a:off x="197148" y="6131947"/>
            <a:ext cx="180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ENA+Nic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80762A-4357-1445-B806-1D5A6C814E7E}"/>
              </a:ext>
            </a:extLst>
          </p:cNvPr>
          <p:cNvSpPr txBox="1"/>
          <p:nvPr/>
        </p:nvSpPr>
        <p:spPr>
          <a:xfrm>
            <a:off x="3202855" y="6152338"/>
            <a:ext cx="180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DB820-440C-7B4C-AC61-7FFDB809F6BF}"/>
              </a:ext>
            </a:extLst>
          </p:cNvPr>
          <p:cNvSpPr txBox="1"/>
          <p:nvPr/>
        </p:nvSpPr>
        <p:spPr>
          <a:xfrm>
            <a:off x="6208562" y="6141606"/>
            <a:ext cx="246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8591D-7AAF-1D41-953D-BA82922AC2BE}"/>
              </a:ext>
            </a:extLst>
          </p:cNvPr>
          <p:cNvSpPr txBox="1"/>
          <p:nvPr/>
        </p:nvSpPr>
        <p:spPr>
          <a:xfrm>
            <a:off x="9162990" y="6178113"/>
            <a:ext cx="246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hydrogel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89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78" y="30278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WP3 –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proposed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candidate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conditions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DB820-440C-7B4C-AC61-7FFDB809F6BF}"/>
              </a:ext>
            </a:extLst>
          </p:cNvPr>
          <p:cNvSpPr txBox="1"/>
          <p:nvPr/>
        </p:nvSpPr>
        <p:spPr>
          <a:xfrm>
            <a:off x="1566165" y="6141606"/>
            <a:ext cx="246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8591D-7AAF-1D41-953D-BA82922AC2BE}"/>
              </a:ext>
            </a:extLst>
          </p:cNvPr>
          <p:cNvSpPr txBox="1"/>
          <p:nvPr/>
        </p:nvSpPr>
        <p:spPr>
          <a:xfrm>
            <a:off x="6269116" y="6178113"/>
            <a:ext cx="246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hydrogel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367D58-C661-3C46-A657-E30246A16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116" y="1738436"/>
            <a:ext cx="4343386" cy="43433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B562CC-7A95-8C46-ACA5-070671EE3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165" y="1736997"/>
            <a:ext cx="4350983" cy="435098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8447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78" y="30278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WP3 –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step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representation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learning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segmentation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DB820-440C-7B4C-AC61-7FFDB809F6BF}"/>
              </a:ext>
            </a:extLst>
          </p:cNvPr>
          <p:cNvSpPr txBox="1"/>
          <p:nvPr/>
        </p:nvSpPr>
        <p:spPr>
          <a:xfrm>
            <a:off x="1566165" y="6141606"/>
            <a:ext cx="246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8591D-7AAF-1D41-953D-BA82922AC2BE}"/>
              </a:ext>
            </a:extLst>
          </p:cNvPr>
          <p:cNvSpPr txBox="1"/>
          <p:nvPr/>
        </p:nvSpPr>
        <p:spPr>
          <a:xfrm>
            <a:off x="6269116" y="6178113"/>
            <a:ext cx="246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hydrogel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367D58-C661-3C46-A657-E30246A16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116" y="1738436"/>
            <a:ext cx="4343386" cy="43433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B562CC-7A95-8C46-ACA5-070671EE3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165" y="1736997"/>
            <a:ext cx="4350983" cy="43509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4DB7D-DAD9-B642-AF8A-78AAAA1112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40" b="55540"/>
          <a:stretch/>
        </p:blipFill>
        <p:spPr>
          <a:xfrm>
            <a:off x="2009667" y="2173973"/>
            <a:ext cx="3472311" cy="34723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E6A803-AC08-494F-B1FD-CCA8E3F90D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311" r="52311"/>
          <a:stretch/>
        </p:blipFill>
        <p:spPr>
          <a:xfrm>
            <a:off x="6704653" y="2173973"/>
            <a:ext cx="3472311" cy="347231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1454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743C-6E1A-654C-9592-32F0F27A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873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/>
                <a:cs typeface="Arial"/>
              </a:rPr>
              <a:t>WP3 </a:t>
            </a:r>
            <a:r>
              <a:rPr lang="de-DE" sz="2800" dirty="0" err="1">
                <a:latin typeface="Arial"/>
                <a:cs typeface="Arial"/>
              </a:rPr>
              <a:t>Moving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to</a:t>
            </a:r>
            <a:r>
              <a:rPr lang="de-DE" sz="2800" dirty="0">
                <a:latin typeface="Arial"/>
                <a:cs typeface="Arial"/>
              </a:rPr>
              <a:t> a </a:t>
            </a:r>
            <a:r>
              <a:rPr lang="de-DE" sz="2800" dirty="0" err="1">
                <a:latin typeface="Arial"/>
                <a:cs typeface="Arial"/>
              </a:rPr>
              <a:t>cloud</a:t>
            </a:r>
            <a:r>
              <a:rPr lang="de-DE" sz="2800" dirty="0">
                <a:latin typeface="Arial"/>
                <a:cs typeface="Arial"/>
              </a:rPr>
              <a:t> native </a:t>
            </a:r>
            <a:r>
              <a:rPr lang="de-DE" sz="2800" dirty="0" err="1">
                <a:latin typeface="Arial"/>
                <a:cs typeface="Arial"/>
              </a:rPr>
              <a:t>image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analysis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pipeline</a:t>
            </a:r>
            <a:endParaRPr lang="de-DE" sz="2800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937F9-04F7-C849-9B53-01F25FD68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0543" indent="-285750">
              <a:buFont typeface="Arial" panose="020B0604020202020204" pitchFamily="34" charset="0"/>
              <a:buChar char="•"/>
            </a:pPr>
            <a:r>
              <a:rPr lang="de-DE" sz="2000" dirty="0"/>
              <a:t>Goal: </a:t>
            </a:r>
            <a:r>
              <a:rPr lang="de-DE" sz="2000" dirty="0" err="1"/>
              <a:t>containerized</a:t>
            </a:r>
            <a:r>
              <a:rPr lang="de-DE" sz="2000" dirty="0"/>
              <a:t> </a:t>
            </a:r>
            <a:r>
              <a:rPr lang="de-DE" sz="2000" dirty="0" err="1"/>
              <a:t>organoid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phenotype-profiling</a:t>
            </a: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Establishing</a:t>
            </a:r>
            <a:r>
              <a:rPr lang="de-DE" sz="2000" dirty="0"/>
              <a:t> </a:t>
            </a:r>
            <a:r>
              <a:rPr lang="de-DE" sz="2000" dirty="0" err="1"/>
              <a:t>Kubernetes</a:t>
            </a:r>
            <a:r>
              <a:rPr lang="de-DE" sz="2000" dirty="0"/>
              <a:t> </a:t>
            </a:r>
            <a:r>
              <a:rPr lang="de-DE" sz="2000" dirty="0" err="1"/>
              <a:t>deployment</a:t>
            </a:r>
            <a:r>
              <a:rPr lang="de-DE" sz="2000" dirty="0"/>
              <a:t> on </a:t>
            </a:r>
            <a:r>
              <a:rPr lang="de-DE" sz="2000" dirty="0" err="1"/>
              <a:t>denbi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r>
              <a:rPr lang="de-DE" sz="2000" dirty="0"/>
              <a:t>Test single-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resolution</a:t>
            </a:r>
            <a:r>
              <a:rPr lang="de-DE" sz="2000" dirty="0"/>
              <a:t> </a:t>
            </a:r>
            <a:r>
              <a:rPr lang="de-DE" sz="2000" dirty="0" err="1"/>
              <a:t>organoid</a:t>
            </a:r>
            <a:r>
              <a:rPr lang="de-DE" sz="2000" dirty="0"/>
              <a:t> </a:t>
            </a:r>
            <a:r>
              <a:rPr lang="de-DE" sz="2000" dirty="0" err="1"/>
              <a:t>benchmark</a:t>
            </a:r>
            <a:r>
              <a:rPr lang="de-DE" sz="2000" dirty="0"/>
              <a:t> </a:t>
            </a:r>
            <a:r>
              <a:rPr lang="de-DE" sz="2000" dirty="0" err="1"/>
              <a:t>dataset</a:t>
            </a:r>
            <a:r>
              <a:rPr lang="de-DE" sz="2000" dirty="0"/>
              <a:t> (e.g. </a:t>
            </a:r>
            <a:r>
              <a:rPr lang="de-DE" sz="2000" dirty="0" err="1"/>
              <a:t>cellpose</a:t>
            </a:r>
            <a:r>
              <a:rPr lang="de-DE" sz="2000" dirty="0"/>
              <a:t>)</a:t>
            </a:r>
          </a:p>
          <a:p>
            <a:pPr marL="590543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F88B5-3F8A-CE44-B744-86874079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41" y="3739432"/>
            <a:ext cx="4920917" cy="18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419</Words>
  <Application>Microsoft Macintosh PowerPoint</Application>
  <PresentationFormat>Widescreen</PresentationFormat>
  <Paragraphs>76</Paragraphs>
  <Slides>12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MS PGothic</vt:lpstr>
      <vt:lpstr>Arial</vt:lpstr>
      <vt:lpstr>Calibri</vt:lpstr>
      <vt:lpstr>Calibri Light</vt:lpstr>
      <vt:lpstr>Office</vt:lpstr>
      <vt:lpstr>WP3 High-dimensional profiling of drug effects in organoids</vt:lpstr>
      <vt:lpstr>WP3 Integrating multiple biological data modalities to understand organoid phenotype profiles</vt:lpstr>
      <vt:lpstr>WP3 Image-based profiling of organoid – PBMC engagement</vt:lpstr>
      <vt:lpstr>WP3 Image-based profiling of organoid – PBMC engagement</vt:lpstr>
      <vt:lpstr>WP3 - Culture conditions have biologically significant influence on organoid growth</vt:lpstr>
      <vt:lpstr>WP3 - Culture conditions have biologically significant influence on PBMC viability and state</vt:lpstr>
      <vt:lpstr>WP3 – proposed candidate conditions</vt:lpstr>
      <vt:lpstr>WP3 – next step: representation learning and segmentation</vt:lpstr>
      <vt:lpstr>WP3 Moving to a cloud native image analysis pipeline</vt:lpstr>
      <vt:lpstr>WP3 On-going project specification</vt:lpstr>
      <vt:lpstr>WP3 next steps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WP3 High-dimensional profiling of drug effects in organoids</dc:title>
  <dc:creator>Microsoft Office User</dc:creator>
  <cp:lastModifiedBy>Niklas R.</cp:lastModifiedBy>
  <cp:revision>8</cp:revision>
  <dcterms:created xsi:type="dcterms:W3CDTF">2021-12-07T11:03:00Z</dcterms:created>
  <dcterms:modified xsi:type="dcterms:W3CDTF">2022-01-11T08:49:26Z</dcterms:modified>
</cp:coreProperties>
</file>